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09451323487228E-2"/>
          <c:y val="4.3710875984251982E-2"/>
          <c:w val="0.67157271086889136"/>
          <c:h val="0.7948021653543305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Mundial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pPr>
              <a:solidFill>
                <a:schemeClr val="tx1"/>
              </a:solidFill>
              <a:ln w="28575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2.6571666234765041E-2"/>
                  <c:y val="4.68749999999999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7.56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979761596260743E-2"/>
                  <c:y val="4.375000000000007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7.95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081785436634647E-2"/>
                  <c:y val="2.187500000000012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9.01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081785436634647E-2"/>
                  <c:y val="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10.21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87856957756431E-2"/>
                  <c:y val="2.812499999999998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11.61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183809277008655E-2"/>
                  <c:y val="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13.15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7.56</c:v>
                </c:pt>
                <c:pt idx="1">
                  <c:v>7.95</c:v>
                </c:pt>
                <c:pt idx="2">
                  <c:v>9.01</c:v>
                </c:pt>
                <c:pt idx="3">
                  <c:v>10.210000000000001</c:v>
                </c:pt>
                <c:pt idx="4">
                  <c:v>11.61</c:v>
                </c:pt>
                <c:pt idx="5">
                  <c:v>13.15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desarrollo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chemeClr val="tx1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3285833117382616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081785436634647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775713915513082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979761596260817E-3"/>
                  <c:y val="2.187500000000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87856957756431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939284788782157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4.8199999999999985</c:v>
                </c:pt>
                <c:pt idx="1">
                  <c:v>5.1099999999999985</c:v>
                </c:pt>
                <c:pt idx="2">
                  <c:v>5.91</c:v>
                </c:pt>
                <c:pt idx="3">
                  <c:v>6.83</c:v>
                </c:pt>
                <c:pt idx="4">
                  <c:v>7.91</c:v>
                </c:pt>
                <c:pt idx="5">
                  <c:v>9.1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Desarrollados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solidFill>
                <a:schemeClr val="tx1"/>
              </a:solidFill>
              <a:ln w="28575">
                <a:solidFill>
                  <a:srgbClr val="00B050"/>
                </a:solidFill>
              </a:ln>
            </c:spPr>
          </c:marker>
          <c:dLbls>
            <c:dLbl>
              <c:idx val="1"/>
              <c:layout>
                <c:manualLayout>
                  <c:x val="-1.8979761596260743E-2"/>
                  <c:y val="2.812499999999998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2.83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2.74</c:v>
                </c:pt>
                <c:pt idx="1">
                  <c:v>2.8299999999999987</c:v>
                </c:pt>
                <c:pt idx="2">
                  <c:v>3.07</c:v>
                </c:pt>
                <c:pt idx="3">
                  <c:v>3.3099999999999987</c:v>
                </c:pt>
                <c:pt idx="4">
                  <c:v>3.59</c:v>
                </c:pt>
                <c:pt idx="5">
                  <c:v>3.86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72800"/>
        <c:axId val="468775544"/>
      </c:lineChart>
      <c:catAx>
        <c:axId val="46877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800" b="1"/>
            </a:pPr>
            <a:endParaRPr lang="es-MX"/>
          </a:p>
        </c:txPr>
        <c:crossAx val="468775544"/>
        <c:crosses val="autoZero"/>
        <c:auto val="1"/>
        <c:lblAlgn val="ctr"/>
        <c:lblOffset val="100"/>
        <c:noMultiLvlLbl val="0"/>
      </c:catAx>
      <c:valAx>
        <c:axId val="468775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b="1"/>
            </a:pPr>
            <a:endParaRPr lang="es-MX"/>
          </a:p>
        </c:txPr>
        <c:crossAx val="468772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 sz="1400" b="1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35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72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22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38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18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79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9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67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14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88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5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7FFE-5D64-43CC-A39C-E7F31D6A692D}" type="datetimeFigureOut">
              <a:rPr lang="es-MX" smtClean="0"/>
              <a:t>30/05/2014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30FD9F-5866-45FF-92F1-B51EDF864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0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34151" y="278301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/>
              <a:t>CÁNCER DE PRÓSTATA 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38207" y="6926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CRIOABLACIÓN DE CÁNCER DE TERCERA GENERACIÓN 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e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-180528" y="-29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84537" y="935482"/>
            <a:ext cx="5616575" cy="4062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CRIOABLACION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b="1" i="1" dirty="0">
                <a:solidFill>
                  <a:schemeClr val="accent1"/>
                </a:solidFill>
              </a:rPr>
              <a:t>2 CICLOS DESTRUCTIVOS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it-IT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i="1" dirty="0" smtClean="0"/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i="1" dirty="0" smtClean="0"/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i="1" dirty="0"/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i="1" dirty="0" smtClean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i="1" dirty="0" smtClean="0">
                <a:solidFill>
                  <a:schemeClr val="accent1"/>
                </a:solidFill>
              </a:rPr>
              <a:t>EFECTO ABLATIVO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b="1" i="1" dirty="0">
              <a:solidFill>
                <a:schemeClr val="accent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524572" y="1772816"/>
            <a:ext cx="4536504" cy="1921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712704" y="1837211"/>
            <a:ext cx="2160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i="1" dirty="0"/>
              <a:t>Congelamiento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i="1" dirty="0"/>
              <a:t>Recalentamiento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i="1" dirty="0"/>
              <a:t>Congelamiento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i="1" dirty="0"/>
              <a:t>Recalentamiento</a:t>
            </a:r>
            <a:endParaRPr lang="it-IT" sz="2000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84537" y="66571"/>
            <a:ext cx="617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CRIOBIOLOGÍA   MECANISMO DEL DANO TISULAR </a:t>
            </a:r>
            <a:endParaRPr lang="es-MX" sz="28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666020" y="4439972"/>
            <a:ext cx="4536504" cy="1921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2000" i="1" dirty="0">
                <a:solidFill>
                  <a:schemeClr val="tx1"/>
                </a:solidFill>
              </a:rPr>
              <a:t>Edema / Inflamanciòn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i="1" dirty="0">
                <a:solidFill>
                  <a:schemeClr val="tx1"/>
                </a:solidFill>
              </a:rPr>
              <a:t>Dano Vascular: anoxia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i="1" dirty="0">
                <a:solidFill>
                  <a:schemeClr val="tx1"/>
                </a:solidFill>
              </a:rPr>
              <a:t>Acciòn crioinmunologica</a:t>
            </a:r>
            <a:r>
              <a:rPr lang="it-IT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20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75903" y="2148699"/>
            <a:ext cx="570986" cy="840596"/>
          </a:xfrm>
          <a:prstGeom prst="downArrow">
            <a:avLst>
              <a:gd name="adj1" fmla="val 50000"/>
              <a:gd name="adj2" fmla="val 74101"/>
            </a:avLst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286771" y="2009048"/>
            <a:ext cx="570986" cy="840596"/>
          </a:xfrm>
          <a:prstGeom prst="downArrow">
            <a:avLst>
              <a:gd name="adj1" fmla="val 50000"/>
              <a:gd name="adj2" fmla="val 74101"/>
            </a:avLst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55224" y="4651722"/>
            <a:ext cx="570986" cy="840596"/>
          </a:xfrm>
          <a:prstGeom prst="downArrow">
            <a:avLst>
              <a:gd name="adj1" fmla="val 50000"/>
              <a:gd name="adj2" fmla="val 74101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6430857" y="4624370"/>
            <a:ext cx="570986" cy="840596"/>
          </a:xfrm>
          <a:prstGeom prst="downArrow">
            <a:avLst>
              <a:gd name="adj1" fmla="val 50000"/>
              <a:gd name="adj2" fmla="val 74101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</p:spTree>
    <p:extLst>
      <p:ext uri="{BB962C8B-B14F-4D97-AF65-F5344CB8AC3E}">
        <p14:creationId xmlns:p14="http://schemas.microsoft.com/office/powerpoint/2010/main" val="22663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84537" y="66571"/>
            <a:ext cx="617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CÁNCER DE PRÓSTATA</a:t>
            </a:r>
          </a:p>
          <a:p>
            <a:pPr algn="ctr"/>
            <a:r>
              <a:rPr lang="es-MX" sz="2800" dirty="0" smtClean="0"/>
              <a:t>OPCIONES DE TRATAMIENTO</a:t>
            </a:r>
            <a:endParaRPr lang="es-MX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64586" y="1480920"/>
            <a:ext cx="6815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Prostectomía Radical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Braquiterapia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Radioterapia Externa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Crioterapia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Tratamiento Hormonal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Ultrasonido de alta intensidad (HIFU)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2862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96504" y="1487511"/>
            <a:ext cx="6755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Cirugía - riesgo Anestesia, incontinencia, pérdida de sangre, infección, la disponibilidad de los equipos, la experiencia del </a:t>
            </a:r>
            <a:r>
              <a:rPr lang="es-MX" sz="2400" dirty="0" smtClean="0"/>
              <a:t>cirujano.</a:t>
            </a:r>
          </a:p>
          <a:p>
            <a:r>
              <a:rPr lang="es-MX" sz="2400" dirty="0" smtClean="0"/>
              <a:t> </a:t>
            </a:r>
            <a:endParaRPr lang="es-MX" sz="2400" dirty="0"/>
          </a:p>
          <a:p>
            <a:r>
              <a:rPr lang="es-MX" sz="2400" dirty="0"/>
              <a:t>RHE - 20% el aumento de PSA dentro de 2 años, los síntomas colaterales del intestino / vejiga 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dirty="0"/>
              <a:t>HIFU - datos a largo plazo aún no está disponible, el equipo no está fácilmente </a:t>
            </a:r>
            <a:r>
              <a:rPr lang="es-MX" sz="2400" dirty="0" smtClean="0"/>
              <a:t>disponible.</a:t>
            </a:r>
            <a:endParaRPr lang="es-MX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84537" y="66571"/>
            <a:ext cx="617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¿POR QUÉ ESCOGER </a:t>
            </a:r>
          </a:p>
          <a:p>
            <a:pPr algn="ctr"/>
            <a:r>
              <a:rPr lang="es-MX" sz="2800" dirty="0" smtClean="0"/>
              <a:t>CRIOTERAPIA/ BRAQUITERAPIA?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630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55576" y="164943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Alto grado de </a:t>
            </a:r>
            <a:r>
              <a:rPr lang="es-ES" sz="3200" dirty="0" err="1" smtClean="0"/>
              <a:t>Gleason</a:t>
            </a:r>
            <a:r>
              <a:rPr lang="es-ES" sz="3200" dirty="0" smtClean="0"/>
              <a:t> </a:t>
            </a:r>
            <a:r>
              <a:rPr lang="es-ES" sz="3200" dirty="0"/>
              <a:t>- Crioterapia </a:t>
            </a:r>
            <a:br>
              <a:rPr lang="es-ES" sz="3200" dirty="0"/>
            </a:br>
            <a:r>
              <a:rPr lang="es-ES" sz="3200" dirty="0"/>
              <a:t>STUI significativos - Crioterapia </a:t>
            </a:r>
            <a:br>
              <a:rPr lang="es-ES" sz="3200" dirty="0"/>
            </a:br>
            <a:r>
              <a:rPr lang="es-ES" sz="3200" dirty="0" smtClean="0"/>
              <a:t>Obstrucción de Próstata </a:t>
            </a:r>
            <a:r>
              <a:rPr lang="es-ES" sz="3200" dirty="0"/>
              <a:t>- Crioterapia </a:t>
            </a:r>
            <a:br>
              <a:rPr lang="es-ES" sz="3200" dirty="0"/>
            </a:br>
            <a:r>
              <a:rPr lang="es-ES" sz="3200" dirty="0"/>
              <a:t>El temor </a:t>
            </a:r>
            <a:r>
              <a:rPr lang="es-ES" sz="3200" dirty="0" smtClean="0"/>
              <a:t>de datos desconocidos</a:t>
            </a:r>
          </a:p>
          <a:p>
            <a:r>
              <a:rPr lang="es-ES" sz="3200" dirty="0" smtClean="0"/>
              <a:t> </a:t>
            </a:r>
            <a:r>
              <a:rPr lang="es-ES" sz="3200" dirty="0"/>
              <a:t>a largo plazo </a:t>
            </a:r>
            <a:r>
              <a:rPr lang="es-ES" sz="3200" dirty="0" smtClean="0"/>
              <a:t>-  </a:t>
            </a:r>
            <a:r>
              <a:rPr lang="es-ES" sz="3200" dirty="0" err="1"/>
              <a:t>braquiterapia</a:t>
            </a:r>
            <a:r>
              <a:rPr lang="es-ES" sz="3200" dirty="0"/>
              <a:t> </a:t>
            </a:r>
            <a:br>
              <a:rPr lang="es-ES" sz="3200" dirty="0"/>
            </a:br>
            <a:r>
              <a:rPr lang="es-ES" sz="3200" dirty="0"/>
              <a:t>Potencia - </a:t>
            </a:r>
            <a:r>
              <a:rPr lang="es-ES" sz="3200" dirty="0" err="1"/>
              <a:t>Braquiterapia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84537" y="66571"/>
            <a:ext cx="617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¿CÓMO PUEDO DECIDIR ENTRE BRAQUITERAPIA Y CRIOTERAPIA?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74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115616" y="902596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Impotencia 82-100% con una recuperación del 50% a los 3 años </a:t>
            </a:r>
            <a:br>
              <a:rPr lang="es-ES" sz="2400" dirty="0"/>
            </a:br>
            <a:r>
              <a:rPr lang="es-ES" sz="2400" dirty="0" err="1"/>
              <a:t>Uretro</a:t>
            </a:r>
            <a:r>
              <a:rPr lang="es-ES" sz="2400" dirty="0"/>
              <a:t>-rectal Fístula 0-0,25% </a:t>
            </a:r>
            <a:br>
              <a:rPr lang="es-ES" sz="2400" dirty="0"/>
            </a:br>
            <a:r>
              <a:rPr lang="es-ES" sz="2400" dirty="0"/>
              <a:t>Incontinencia 1 - 4% </a:t>
            </a:r>
            <a:br>
              <a:rPr lang="es-ES" sz="2400" dirty="0"/>
            </a:br>
            <a:r>
              <a:rPr lang="es-ES" sz="2400" dirty="0"/>
              <a:t>RTUP 1-5,5%</a:t>
            </a:r>
            <a:endParaRPr lang="es-MX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71600" y="192940"/>
            <a:ext cx="617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MORBILIDAD - CRIOTERAPIA </a:t>
            </a:r>
            <a:endParaRPr lang="es-MX" sz="2800" dirty="0"/>
          </a:p>
        </p:txBody>
      </p:sp>
      <p:sp>
        <p:nvSpPr>
          <p:cNvPr id="10" name="Rectángulo 9"/>
          <p:cNvSpPr/>
          <p:nvPr/>
        </p:nvSpPr>
        <p:spPr>
          <a:xfrm>
            <a:off x="1043608" y="3378322"/>
            <a:ext cx="5670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Grado 3-4 Disuria 18% </a:t>
            </a:r>
            <a:br>
              <a:rPr lang="es-ES" sz="2400" dirty="0"/>
            </a:br>
            <a:r>
              <a:rPr lang="es-ES" sz="2400" dirty="0"/>
              <a:t>Leves síntomas rectales 19% </a:t>
            </a:r>
            <a:br>
              <a:rPr lang="es-ES" sz="2400" dirty="0"/>
            </a:br>
            <a:r>
              <a:rPr lang="es-ES" sz="2400" dirty="0"/>
              <a:t>La disfunción eréctil a los 5 años del 50% </a:t>
            </a:r>
            <a:br>
              <a:rPr lang="es-ES" sz="2400" dirty="0"/>
            </a:br>
            <a:r>
              <a:rPr lang="es-ES" sz="2400" dirty="0"/>
              <a:t>Los síntomas de irritación vesical 15% </a:t>
            </a:r>
            <a:br>
              <a:rPr lang="es-ES" sz="2400" dirty="0"/>
            </a:br>
            <a:r>
              <a:rPr lang="es-ES" sz="2400" dirty="0"/>
              <a:t>Incontinencia urinaria 5% </a:t>
            </a:r>
            <a:br>
              <a:rPr lang="es-ES" sz="2400" dirty="0"/>
            </a:br>
            <a:r>
              <a:rPr lang="es-ES" sz="2400" dirty="0"/>
              <a:t>RTUP 1,2%</a:t>
            </a:r>
            <a:endParaRPr lang="es-MX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8783" y="2816496"/>
            <a:ext cx="617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MORBILIDAD - BRAQUITERAPIA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80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71600" y="192940"/>
            <a:ext cx="6179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CRIOTERAPIA</a:t>
            </a:r>
          </a:p>
          <a:p>
            <a:pPr algn="ctr"/>
            <a:r>
              <a:rPr lang="es-MX" sz="2800" dirty="0"/>
              <a:t> Una opción menos costosa con menos efectos secundarios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84969"/>
            <a:ext cx="4776221" cy="32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755576" y="1340768"/>
            <a:ext cx="64879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General:</a:t>
            </a:r>
          </a:p>
          <a:p>
            <a:endParaRPr lang="es-MX" dirty="0"/>
          </a:p>
          <a:p>
            <a:r>
              <a:rPr lang="es-MX" dirty="0"/>
              <a:t>Cualquier paciente con indicativos de biopsia de tener cáncer localizado en próstata</a:t>
            </a:r>
          </a:p>
          <a:p>
            <a:endParaRPr lang="es-MX" dirty="0"/>
          </a:p>
          <a:p>
            <a:r>
              <a:rPr lang="es-MX" dirty="0"/>
              <a:t>Pacientes Sugeridos:</a:t>
            </a:r>
          </a:p>
          <a:p>
            <a:endParaRPr lang="es-MX" dirty="0"/>
          </a:p>
          <a:p>
            <a:r>
              <a:rPr lang="es-MX" dirty="0"/>
              <a:t>- Pacientes de alto o moderado riesgo (Evidencia documental)</a:t>
            </a:r>
          </a:p>
          <a:p>
            <a:r>
              <a:rPr lang="es-MX" dirty="0"/>
              <a:t>- Pacientes con alto score de </a:t>
            </a:r>
            <a:r>
              <a:rPr lang="es-MX" dirty="0" err="1"/>
              <a:t>Gleason</a:t>
            </a:r>
            <a:r>
              <a:rPr lang="es-MX" dirty="0"/>
              <a:t> (Se desea destruir las células y los tejidos))</a:t>
            </a:r>
          </a:p>
          <a:p>
            <a:r>
              <a:rPr lang="es-MX" dirty="0"/>
              <a:t>- Tumores no Diploides </a:t>
            </a:r>
          </a:p>
          <a:p>
            <a:r>
              <a:rPr lang="es-MX" dirty="0"/>
              <a:t>- Alto volumen / Completo (Se desea congelar lateralmente)</a:t>
            </a:r>
          </a:p>
          <a:p>
            <a:r>
              <a:rPr lang="es-MX" dirty="0"/>
              <a:t>- Pacientes con alto grado de riesgo de márgenes positivos </a:t>
            </a:r>
          </a:p>
          <a:p>
            <a:r>
              <a:rPr lang="es-MX" dirty="0"/>
              <a:t>- Pacientes que no son candidato a cirugía   </a:t>
            </a:r>
          </a:p>
          <a:p>
            <a:r>
              <a:rPr lang="es-MX" dirty="0"/>
              <a:t>- Pacientes con baja probabilidad de potencia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71600" y="192940"/>
            <a:ext cx="617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SELECCIÓN DE PACIENTES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56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71600" y="192940"/>
            <a:ext cx="617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TECNOLOGÍA IDEAL PARA:</a:t>
            </a:r>
            <a:endParaRPr lang="es-MX" sz="2800" dirty="0"/>
          </a:p>
        </p:txBody>
      </p:sp>
      <p:sp>
        <p:nvSpPr>
          <p:cNvPr id="2" name="Rectángulo 1"/>
          <p:cNvSpPr/>
          <p:nvPr/>
        </p:nvSpPr>
        <p:spPr>
          <a:xfrm>
            <a:off x="749107" y="86442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Fallos de Radioterapia (incluye </a:t>
            </a:r>
            <a:r>
              <a:rPr lang="es-MX" sz="2400" dirty="0" err="1"/>
              <a:t>braquiterapia</a:t>
            </a:r>
            <a:r>
              <a:rPr lang="es-MX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Fallos de cirugía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Pacientes que por su edad o complicaciones no son candidatos a cirugía mayor (</a:t>
            </a:r>
            <a:r>
              <a:rPr lang="es-MX" sz="2400" dirty="0" err="1"/>
              <a:t>Cardiopatas</a:t>
            </a:r>
            <a:r>
              <a:rPr lang="es-MX" sz="2400" dirty="0"/>
              <a:t>, hipertensos, diabetes, asma, edad avanzada, </a:t>
            </a:r>
            <a:r>
              <a:rPr lang="es-MX" sz="2400" dirty="0" err="1"/>
              <a:t>etc</a:t>
            </a:r>
            <a:r>
              <a:rPr lang="es-MX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Pacientes con cáncer de riesgo moderado o alto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61" y="4590534"/>
            <a:ext cx="2339752" cy="15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331640" y="2204864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 smtClean="0"/>
              <a:t> </a:t>
            </a:r>
            <a:r>
              <a:rPr lang="es-MX" sz="2800" dirty="0"/>
              <a:t>S</a:t>
            </a:r>
            <a:r>
              <a:rPr lang="es-MX" sz="2800" dirty="0" smtClean="0"/>
              <a:t>íntomas </a:t>
            </a:r>
            <a:r>
              <a:rPr lang="es-MX" sz="2800" dirty="0"/>
              <a:t>irritativos en la vejiga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/>
              <a:t>necrosis uretral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/>
              <a:t>calcificaciones uretrales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/>
              <a:t>impotencia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/>
              <a:t>estenosis uretral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71600" y="192940"/>
            <a:ext cx="617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POSIBLES EFECTOS SECUNDARIOS DESPUÉS DE CRIOTERAPIA: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932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11560" y="1426221"/>
            <a:ext cx="756084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>
                <a:solidFill>
                  <a:prstClr val="black"/>
                </a:solidFill>
              </a:rPr>
              <a:t>Cerca de 2 millones de casos de cáncer se diagnostican cada año-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>
                <a:solidFill>
                  <a:prstClr val="black"/>
                </a:solidFill>
              </a:rPr>
              <a:t>El cáncer es la principal causa de muerte en todo el mundo.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>
                <a:solidFill>
                  <a:prstClr val="black"/>
                </a:solidFill>
              </a:rPr>
              <a:t>La incidencia en la población menor de 18 años ocupa del 3 al 5% del total de cáncer (aprox. 360,000 casos anuales)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5375" y="643791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www.who.int/cancer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9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706" t="14054" r="30077" b="24406"/>
          <a:stretch/>
        </p:blipFill>
        <p:spPr>
          <a:xfrm>
            <a:off x="1115616" y="548680"/>
            <a:ext cx="5792484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Número de muertes por cáncer </a:t>
            </a:r>
            <a:br>
              <a:rPr lang="es-MX" dirty="0" smtClean="0"/>
            </a:br>
            <a:r>
              <a:rPr lang="es-MX" dirty="0" smtClean="0"/>
              <a:t>en el mundo 2008-2030</a:t>
            </a:r>
            <a:endParaRPr lang="es-MX" dirty="0"/>
          </a:p>
        </p:txBody>
      </p:sp>
      <p:graphicFrame>
        <p:nvGraphicFramePr>
          <p:cNvPr id="10" name="2 Gráfico"/>
          <p:cNvGraphicFramePr/>
          <p:nvPr>
            <p:extLst>
              <p:ext uri="{D42A27DB-BD31-4B8C-83A1-F6EECF244321}">
                <p14:modId xmlns:p14="http://schemas.microsoft.com/office/powerpoint/2010/main" val="2307450887"/>
              </p:ext>
            </p:extLst>
          </p:nvPr>
        </p:nvGraphicFramePr>
        <p:xfrm>
          <a:off x="1619672" y="1673881"/>
          <a:ext cx="66913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3 CuadroTexto"/>
          <p:cNvSpPr txBox="1"/>
          <p:nvPr/>
        </p:nvSpPr>
        <p:spPr>
          <a:xfrm rot="16200000">
            <a:off x="34233" y="3467177"/>
            <a:ext cx="278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Número de muertes (millones)</a:t>
            </a:r>
            <a:endParaRPr lang="es-MX" sz="1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5536" y="6525344"/>
            <a:ext cx="5912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Fuente:</a:t>
            </a:r>
            <a:r>
              <a:rPr lang="en-US" sz="1600" dirty="0" err="1"/>
              <a:t>Jemal</a:t>
            </a:r>
            <a:r>
              <a:rPr lang="en-US" sz="1600" dirty="0"/>
              <a:t> A. Global Cancer Facts &amp;Figures </a:t>
            </a:r>
            <a:r>
              <a:rPr lang="en-US" sz="1600" dirty="0" smtClean="0"/>
              <a:t> GLOBOCAN</a:t>
            </a:r>
            <a:endParaRPr lang="en-US" sz="16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326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CRIOABLACIÓN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170080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800" dirty="0">
                <a:solidFill>
                  <a:prstClr val="black"/>
                </a:solidFill>
              </a:rPr>
              <a:t>ES UN TRATAMIENTO MÍNIMAMENTE INVASIVO QUE DESTRUYE TUMORES  CON FRÍO EXTREMO Y CONTROLADO,  PRESERVANDO EL TEJIDO SANO QUE LE RODEA MEDIANTE EL CONGELAMIENTO “IN SITU “ DEL TEJIDO.</a:t>
            </a:r>
            <a:endParaRPr lang="es-MX" sz="2800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179331"/>
            <a:ext cx="2936053" cy="20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8940"/>
            <a:ext cx="9144000" cy="5060119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180528" y="-166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/>
              <a:t>HISTORIA DE LA CRIOABLACIÓN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0025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ryocareBeautyBro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2"/>
          <a:stretch/>
        </p:blipFill>
        <p:spPr bwMode="auto">
          <a:xfrm>
            <a:off x="2123728" y="969879"/>
            <a:ext cx="4412915" cy="54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59632" y="18864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EQUIPO DE CRIOABLACIÓN DE TERCERA GENERACIÓN </a:t>
            </a:r>
            <a:endParaRPr lang="es-MX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83436" y="1464742"/>
            <a:ext cx="642486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2400" dirty="0" smtClean="0"/>
              <a:t>El sistema </a:t>
            </a:r>
            <a:r>
              <a:rPr lang="es-ES" sz="2400" dirty="0" err="1" smtClean="0"/>
              <a:t>Cryocare</a:t>
            </a:r>
            <a:r>
              <a:rPr lang="es-ES" sz="2400" dirty="0" smtClean="0"/>
              <a:t> Cs es un sistema  completamente integrado, diseñado </a:t>
            </a:r>
            <a:r>
              <a:rPr lang="es-ES" sz="2400" dirty="0"/>
              <a:t>para simplificar la crioterapia y permitir una flexibilidad ilimitada. </a:t>
            </a:r>
            <a:endParaRPr lang="es-ES" sz="2400" dirty="0" smtClean="0"/>
          </a:p>
          <a:p>
            <a:pPr algn="just"/>
            <a:r>
              <a:rPr lang="es-ES" sz="2400" dirty="0" smtClean="0"/>
              <a:t>Sistema </a:t>
            </a:r>
            <a:r>
              <a:rPr lang="es-ES" sz="2400" dirty="0" err="1"/>
              <a:t>Cryocare</a:t>
            </a:r>
            <a:r>
              <a:rPr lang="es-ES" sz="2400" dirty="0"/>
              <a:t> Cs está diseñado para satisfacer las necesidades específicas del médico a través de tecnología innovadora y fácil de usar que introduce una nueva generación de la crioterapia.</a:t>
            </a:r>
            <a:endParaRPr lang="es-MX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763688" y="665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MEDIDA DE CRIOSONDAS</a:t>
            </a:r>
            <a:endParaRPr lang="es-MX" sz="3200" dirty="0"/>
          </a:p>
        </p:txBody>
      </p:sp>
      <p:pic>
        <p:nvPicPr>
          <p:cNvPr id="8" name="Picture 2" descr="http://sz0172.ev.mail.comcast.net/service/home/~/V-Probe%20Isotherm%20Data.jpg?auth=co&amp;loc=en_US&amp;id=157826&amp;part=4"/>
          <p:cNvPicPr>
            <a:picLocks noChangeAspect="1" noChangeArrowheads="1"/>
          </p:cNvPicPr>
          <p:nvPr/>
        </p:nvPicPr>
        <p:blipFill rotWithShape="1">
          <a:blip r:embed="rId3" cstate="print"/>
          <a:srcRect l="4327" r="59533"/>
          <a:stretch/>
        </p:blipFill>
        <p:spPr bwMode="auto">
          <a:xfrm>
            <a:off x="827584" y="548680"/>
            <a:ext cx="3213695" cy="3186383"/>
          </a:xfrm>
          <a:prstGeom prst="rect">
            <a:avLst/>
          </a:prstGeom>
          <a:noFill/>
        </p:spPr>
      </p:pic>
      <p:pic>
        <p:nvPicPr>
          <p:cNvPr id="9" name="Picture 2" descr="http://sz0172.ev.mail.comcast.net/service/home/~/V-Probe%20Isotherm%20Data.jpg?auth=co&amp;loc=en_US&amp;id=157826&amp;part=4"/>
          <p:cNvPicPr>
            <a:picLocks noChangeAspect="1" noChangeArrowheads="1"/>
          </p:cNvPicPr>
          <p:nvPr/>
        </p:nvPicPr>
        <p:blipFill rotWithShape="1">
          <a:blip r:embed="rId3" cstate="print"/>
          <a:srcRect l="41338" r="22438"/>
          <a:stretch/>
        </p:blipFill>
        <p:spPr bwMode="auto">
          <a:xfrm>
            <a:off x="3863255" y="538369"/>
            <a:ext cx="3312368" cy="3276600"/>
          </a:xfrm>
          <a:prstGeom prst="rect">
            <a:avLst/>
          </a:prstGeom>
          <a:noFill/>
        </p:spPr>
      </p:pic>
      <p:pic>
        <p:nvPicPr>
          <p:cNvPr id="10" name="Picture 2" descr="http://sz0172.ev.mail.comcast.net/service/home/~/V-Probe%20Isotherm%20Data.jpg?auth=co&amp;loc=en_US&amp;id=157826&amp;part=4"/>
          <p:cNvPicPr>
            <a:picLocks noChangeAspect="1" noChangeArrowheads="1"/>
          </p:cNvPicPr>
          <p:nvPr/>
        </p:nvPicPr>
        <p:blipFill rotWithShape="1">
          <a:blip r:embed="rId3" cstate="print"/>
          <a:srcRect l="78447" r="4306"/>
          <a:stretch/>
        </p:blipFill>
        <p:spPr bwMode="auto">
          <a:xfrm rot="16200000">
            <a:off x="2412629" y="2850968"/>
            <a:ext cx="2158502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7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72004" y="39283"/>
            <a:ext cx="64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TUMORES GRANDES O IRREGULARES REQUIEREN MÁS DE UNA CRIOSONDA </a:t>
            </a:r>
            <a:endParaRPr lang="es-MX" sz="3200" dirty="0"/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107504" y="1988840"/>
            <a:ext cx="8388424" cy="2831703"/>
            <a:chOff x="240" y="2832"/>
            <a:chExt cx="4320" cy="1355"/>
          </a:xfrm>
        </p:grpSpPr>
        <p:grpSp>
          <p:nvGrpSpPr>
            <p:cNvPr id="40" name="Group 4"/>
            <p:cNvGrpSpPr>
              <a:grpSpLocks/>
            </p:cNvGrpSpPr>
            <p:nvPr/>
          </p:nvGrpSpPr>
          <p:grpSpPr bwMode="auto">
            <a:xfrm>
              <a:off x="1536" y="2880"/>
              <a:ext cx="1440" cy="1307"/>
              <a:chOff x="480" y="2928"/>
              <a:chExt cx="1440" cy="1307"/>
            </a:xfrm>
          </p:grpSpPr>
          <p:sp>
            <p:nvSpPr>
              <p:cNvPr id="60" name="Oval 5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1104" cy="10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grpSp>
            <p:nvGrpSpPr>
              <p:cNvPr id="61" name="Group 6"/>
              <p:cNvGrpSpPr>
                <a:grpSpLocks/>
              </p:cNvGrpSpPr>
              <p:nvPr/>
            </p:nvGrpSpPr>
            <p:grpSpPr bwMode="auto">
              <a:xfrm>
                <a:off x="1008" y="2928"/>
                <a:ext cx="912" cy="875"/>
                <a:chOff x="2064" y="2915"/>
                <a:chExt cx="912" cy="875"/>
              </a:xfrm>
            </p:grpSpPr>
            <p:sp>
              <p:nvSpPr>
                <p:cNvPr id="68" name="Oval 7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69" name="Oval 8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  <p:grpSp>
            <p:nvGrpSpPr>
              <p:cNvPr id="62" name="Group 9"/>
              <p:cNvGrpSpPr>
                <a:grpSpLocks/>
              </p:cNvGrpSpPr>
              <p:nvPr/>
            </p:nvGrpSpPr>
            <p:grpSpPr bwMode="auto">
              <a:xfrm>
                <a:off x="480" y="2928"/>
                <a:ext cx="912" cy="875"/>
                <a:chOff x="2064" y="2915"/>
                <a:chExt cx="912" cy="875"/>
              </a:xfrm>
            </p:grpSpPr>
            <p:sp>
              <p:nvSpPr>
                <p:cNvPr id="66" name="Oval 10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67" name="Oval 11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  <p:grpSp>
            <p:nvGrpSpPr>
              <p:cNvPr id="63" name="Group 12"/>
              <p:cNvGrpSpPr>
                <a:grpSpLocks/>
              </p:cNvGrpSpPr>
              <p:nvPr/>
            </p:nvGrpSpPr>
            <p:grpSpPr bwMode="auto">
              <a:xfrm>
                <a:off x="720" y="3360"/>
                <a:ext cx="912" cy="875"/>
                <a:chOff x="2064" y="2915"/>
                <a:chExt cx="912" cy="875"/>
              </a:xfrm>
            </p:grpSpPr>
            <p:sp>
              <p:nvSpPr>
                <p:cNvPr id="64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65" name="Oval 14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</p:grpSp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240" y="2976"/>
              <a:ext cx="1104" cy="1056"/>
              <a:chOff x="2016" y="3072"/>
              <a:chExt cx="1104" cy="1056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auto">
              <a:xfrm>
                <a:off x="2016" y="3072"/>
                <a:ext cx="1104" cy="10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grpSp>
            <p:nvGrpSpPr>
              <p:cNvPr id="57" name="Group 17"/>
              <p:cNvGrpSpPr>
                <a:grpSpLocks/>
              </p:cNvGrpSpPr>
              <p:nvPr/>
            </p:nvGrpSpPr>
            <p:grpSpPr bwMode="auto">
              <a:xfrm>
                <a:off x="2112" y="3157"/>
                <a:ext cx="912" cy="875"/>
                <a:chOff x="2064" y="2915"/>
                <a:chExt cx="912" cy="875"/>
              </a:xfrm>
            </p:grpSpPr>
            <p:sp>
              <p:nvSpPr>
                <p:cNvPr id="58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59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</p:grp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168" y="2832"/>
              <a:ext cx="1392" cy="1344"/>
              <a:chOff x="3312" y="2928"/>
              <a:chExt cx="1392" cy="1344"/>
            </a:xfrm>
          </p:grpSpPr>
          <p:sp>
            <p:nvSpPr>
              <p:cNvPr id="43" name="Oval 21"/>
              <p:cNvSpPr>
                <a:spLocks noChangeArrowheads="1"/>
              </p:cNvSpPr>
              <p:nvPr/>
            </p:nvSpPr>
            <p:spPr bwMode="auto">
              <a:xfrm>
                <a:off x="3456" y="3072"/>
                <a:ext cx="1104" cy="105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3312" y="2928"/>
                <a:ext cx="912" cy="875"/>
                <a:chOff x="2064" y="2915"/>
                <a:chExt cx="912" cy="875"/>
              </a:xfrm>
            </p:grpSpPr>
            <p:sp>
              <p:nvSpPr>
                <p:cNvPr id="54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55" name="Oval 24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  <p:grpSp>
            <p:nvGrpSpPr>
              <p:cNvPr id="45" name="Group 25"/>
              <p:cNvGrpSpPr>
                <a:grpSpLocks/>
              </p:cNvGrpSpPr>
              <p:nvPr/>
            </p:nvGrpSpPr>
            <p:grpSpPr bwMode="auto">
              <a:xfrm>
                <a:off x="3792" y="2928"/>
                <a:ext cx="912" cy="875"/>
                <a:chOff x="2064" y="2915"/>
                <a:chExt cx="912" cy="875"/>
              </a:xfrm>
            </p:grpSpPr>
            <p:sp>
              <p:nvSpPr>
                <p:cNvPr id="52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53" name="Oval 27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  <p:grpSp>
            <p:nvGrpSpPr>
              <p:cNvPr id="46" name="Group 28"/>
              <p:cNvGrpSpPr>
                <a:grpSpLocks/>
              </p:cNvGrpSpPr>
              <p:nvPr/>
            </p:nvGrpSpPr>
            <p:grpSpPr bwMode="auto">
              <a:xfrm>
                <a:off x="3312" y="3397"/>
                <a:ext cx="912" cy="875"/>
                <a:chOff x="2064" y="2915"/>
                <a:chExt cx="912" cy="875"/>
              </a:xfrm>
            </p:grpSpPr>
            <p:sp>
              <p:nvSpPr>
                <p:cNvPr id="50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51" name="Oval 30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  <p:grpSp>
            <p:nvGrpSpPr>
              <p:cNvPr id="47" name="Group 31"/>
              <p:cNvGrpSpPr>
                <a:grpSpLocks/>
              </p:cNvGrpSpPr>
              <p:nvPr/>
            </p:nvGrpSpPr>
            <p:grpSpPr bwMode="auto">
              <a:xfrm>
                <a:off x="3792" y="3397"/>
                <a:ext cx="912" cy="875"/>
                <a:chOff x="2064" y="2915"/>
                <a:chExt cx="912" cy="875"/>
              </a:xfrm>
            </p:grpSpPr>
            <p:sp>
              <p:nvSpPr>
                <p:cNvPr id="48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915"/>
                  <a:ext cx="912" cy="875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  <p:sp>
              <p:nvSpPr>
                <p:cNvPr id="49" name="Oval 33"/>
                <p:cNvSpPr>
                  <a:spLocks noChangeArrowheads="1"/>
                </p:cNvSpPr>
                <p:nvPr/>
              </p:nvSpPr>
              <p:spPr bwMode="auto">
                <a:xfrm>
                  <a:off x="2496" y="331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MX" sz="1800"/>
                </a:p>
              </p:txBody>
            </p:sp>
          </p:grpSp>
        </p:grpSp>
      </p:grp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457134" y="3055964"/>
            <a:ext cx="1410472" cy="4237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 lIns="84344" tIns="42172" rIns="84344" bIns="42172">
            <a:spAutoFit/>
          </a:bodyPr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 — 4cm</a:t>
            </a:r>
          </a:p>
        </p:txBody>
      </p:sp>
      <p:sp>
        <p:nvSpPr>
          <p:cNvPr id="71" name="AutoShape 38"/>
          <p:cNvSpPr>
            <a:spLocks noChangeArrowheads="1"/>
          </p:cNvSpPr>
          <p:nvPr/>
        </p:nvSpPr>
        <p:spPr bwMode="auto">
          <a:xfrm>
            <a:off x="1945814" y="3055964"/>
            <a:ext cx="445204" cy="446087"/>
          </a:xfrm>
          <a:prstGeom prst="rightArrow">
            <a:avLst>
              <a:gd name="adj1" fmla="val 50000"/>
              <a:gd name="adj2" fmla="val 30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2" name="AutoShape 38"/>
          <p:cNvSpPr>
            <a:spLocks noChangeArrowheads="1"/>
          </p:cNvSpPr>
          <p:nvPr/>
        </p:nvSpPr>
        <p:spPr bwMode="auto">
          <a:xfrm rot="10800000">
            <a:off x="-8890" y="3094573"/>
            <a:ext cx="402434" cy="446087"/>
          </a:xfrm>
          <a:prstGeom prst="rightArrow">
            <a:avLst>
              <a:gd name="adj1" fmla="val 50000"/>
              <a:gd name="adj2" fmla="val 30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-8890" y="5046952"/>
            <a:ext cx="7019925" cy="13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3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44" tIns="42172" rIns="84344" bIns="42172">
            <a:spAutoFit/>
          </a:bodyPr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200" b="1" dirty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000" b="1" dirty="0" err="1">
                <a:latin typeface="+mj-lt"/>
                <a:ea typeface="宋体" panose="02010600030101010101" pitchFamily="2" charset="-122"/>
              </a:rPr>
              <a:t>Diàmetro</a:t>
            </a: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 </a:t>
            </a:r>
            <a:r>
              <a:rPr lang="en-US" altLang="zh-CN" sz="2000" b="1" dirty="0" err="1">
                <a:latin typeface="+mj-lt"/>
                <a:ea typeface="宋体" panose="02010600030101010101" pitchFamily="2" charset="-122"/>
              </a:rPr>
              <a:t>criosonda</a:t>
            </a: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              2mm         3mm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    </a:t>
            </a:r>
            <a:r>
              <a:rPr lang="en-US" altLang="zh-CN" sz="2000" b="1" dirty="0" err="1">
                <a:latin typeface="+mj-lt"/>
                <a:ea typeface="宋体" panose="02010600030101010101" pitchFamily="2" charset="-122"/>
              </a:rPr>
              <a:t>Diàmetro</a:t>
            </a: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 de la </a:t>
            </a:r>
            <a:r>
              <a:rPr lang="en-US" altLang="zh-CN" sz="2000" b="1" dirty="0" err="1">
                <a:latin typeface="+mj-lt"/>
                <a:ea typeface="宋体" panose="02010600030101010101" pitchFamily="2" charset="-122"/>
              </a:rPr>
              <a:t>ablaciòn</a:t>
            </a: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     1 ~ 4cm    2 ~ 6cm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200" b="1" dirty="0">
              <a:solidFill>
                <a:schemeClr val="tx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0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86503"/>
            <a:ext cx="2786050" cy="87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6572264" cy="158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6468698"/>
            <a:ext cx="6500826" cy="1588"/>
          </a:xfrm>
          <a:prstGeom prst="line">
            <a:avLst/>
          </a:prstGeom>
          <a:ln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Joule thomp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14400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naranjad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544</Words>
  <Application>Microsoft Office PowerPoint</Application>
  <PresentationFormat>Presentación en pantalla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宋体</vt:lpstr>
      <vt:lpstr>Arial</vt:lpstr>
      <vt:lpstr>Tahoma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Alexia Flores</cp:lastModifiedBy>
  <cp:revision>34</cp:revision>
  <dcterms:created xsi:type="dcterms:W3CDTF">2012-12-21T18:34:48Z</dcterms:created>
  <dcterms:modified xsi:type="dcterms:W3CDTF">2014-05-30T22:28:02Z</dcterms:modified>
</cp:coreProperties>
</file>